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0" r:id="rId39"/>
    <p:sldId id="296" r:id="rId40"/>
    <p:sldId id="297" r:id="rId41"/>
    <p:sldId id="303" r:id="rId42"/>
    <p:sldId id="304" r:id="rId43"/>
    <p:sldId id="298" r:id="rId44"/>
    <p:sldId id="299" r:id="rId45"/>
    <p:sldId id="305" r:id="rId46"/>
    <p:sldId id="306" r:id="rId47"/>
    <p:sldId id="307" r:id="rId48"/>
    <p:sldId id="308" r:id="rId49"/>
    <p:sldId id="30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4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4416-1BB8-4E06-A001-66779AAF274A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5A2C9-6206-4DA8-9A50-A4D22F720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5A2C9-6206-4DA8-9A50-A4D22F7201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1" y="-6277"/>
            <a:ext cx="8229600" cy="680269"/>
          </a:xfrm>
        </p:spPr>
        <p:txBody>
          <a:bodyPr>
            <a:normAutofit/>
          </a:bodyPr>
          <a:lstStyle>
            <a:lvl1pPr algn="l">
              <a:defRPr sz="2476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0" y="10"/>
            <a:ext cx="8936182" cy="769088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0" tIns="40025" rIns="80180" bIns="40025" rtlCol="0" anchor="ctr"/>
          <a:lstStyle/>
          <a:p>
            <a:pPr algn="ctr"/>
            <a:endParaRPr lang="en-US" sz="1290" dirty="0"/>
          </a:p>
        </p:txBody>
      </p:sp>
      <p:sp>
        <p:nvSpPr>
          <p:cNvPr id="11" name="Chevron 10"/>
          <p:cNvSpPr/>
          <p:nvPr/>
        </p:nvSpPr>
        <p:spPr>
          <a:xfrm>
            <a:off x="8438865" y="10"/>
            <a:ext cx="635862" cy="769088"/>
          </a:xfrm>
          <a:prstGeom prst="chevron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0" tIns="40025" rIns="80180" bIns="40025" rtlCol="0" anchor="ctr"/>
          <a:lstStyle/>
          <a:p>
            <a:pPr algn="ctr"/>
            <a:endParaRPr lang="en-US" sz="129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424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Cover Xav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62"/>
            <a:ext cx="9144000" cy="6883524"/>
          </a:xfrm>
          <a:prstGeom prst="rect">
            <a:avLst/>
          </a:prstGeom>
        </p:spPr>
      </p:pic>
      <p:sp>
        <p:nvSpPr>
          <p:cNvPr id="21" name="Shape 100"/>
          <p:cNvSpPr/>
          <p:nvPr userDrawn="1"/>
        </p:nvSpPr>
        <p:spPr>
          <a:xfrm>
            <a:off x="0" y="2403139"/>
            <a:ext cx="9144000" cy="2051722"/>
          </a:xfrm>
          <a:prstGeom prst="rect">
            <a:avLst/>
          </a:prstGeom>
          <a:solidFill>
            <a:srgbClr val="960000">
              <a:alpha val="65098"/>
            </a:srgbClr>
          </a:solidFill>
          <a:ln>
            <a:noFill/>
          </a:ln>
        </p:spPr>
        <p:txBody>
          <a:bodyPr lIns="105843" tIns="105843" rIns="105843" bIns="105843" anchor="ctr" anchorCtr="0">
            <a:noAutofit/>
          </a:bodyPr>
          <a:lstStyle/>
          <a:p>
            <a:pPr defTabSz="914199"/>
            <a:endParaRPr sz="1800" dirty="0">
              <a:solidFill>
                <a:srgbClr val="232323"/>
              </a:solidFill>
            </a:endParaRPr>
          </a:p>
        </p:txBody>
      </p:sp>
      <p:sp>
        <p:nvSpPr>
          <p:cNvPr id="25" name="Shape 101"/>
          <p:cNvSpPr txBox="1">
            <a:spLocks/>
          </p:cNvSpPr>
          <p:nvPr userDrawn="1"/>
        </p:nvSpPr>
        <p:spPr bwMode="gray">
          <a:xfrm>
            <a:off x="415635" y="3751414"/>
            <a:ext cx="8312729" cy="525596"/>
          </a:xfrm>
          <a:prstGeom prst="rect">
            <a:avLst/>
          </a:prstGeom>
          <a:noFill/>
          <a:ln>
            <a:noFill/>
          </a:ln>
        </p:spPr>
        <p:txBody>
          <a:bodyPr vert="horz" lIns="0" tIns="105843" rIns="105843" bIns="105843" rtlCol="0" anchor="ctr" anchorCtr="0">
            <a:noAutofit/>
          </a:bodyPr>
          <a:lstStyle>
            <a:lvl1pPr algn="l" defTabSz="8642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7" kern="1200" cap="all" baseline="0">
                <a:solidFill>
                  <a:schemeClr val="bg1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2800" b="1" dirty="0" smtClean="0">
                <a:solidFill>
                  <a:srgbClr val="FFFFFF"/>
                </a:solidFill>
              </a:rPr>
              <a:t>Passion | Innovation | Simplicity</a:t>
            </a:r>
            <a:endParaRPr lang="en" sz="2800" b="1" dirty="0">
              <a:solidFill>
                <a:srgbClr val="FFFFFF"/>
              </a:solidFill>
            </a:endParaRP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418358" y="2748265"/>
            <a:ext cx="8310006" cy="652919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50156" y="5983246"/>
            <a:ext cx="2028481" cy="8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ortonworks.com/downloads/" TargetMode="External"/><Relationship Id="rId2" Type="http://schemas.openxmlformats.org/officeDocument/2006/relationships/hyperlink" Target="http://hadoop.apache.org/releas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-03.ibm.com/software/products/en/ibm-open-platform-with-apache-hadoop" TargetMode="External"/><Relationship Id="rId4" Type="http://schemas.openxmlformats.org/officeDocument/2006/relationships/hyperlink" Target="http://www.cloudera.com/download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981" y="2918026"/>
            <a:ext cx="4674319" cy="569933"/>
          </a:xfrm>
        </p:spPr>
        <p:txBody>
          <a:bodyPr>
            <a:normAutofit/>
          </a:bodyPr>
          <a:lstStyle/>
          <a:p>
            <a:pPr algn="ctr"/>
            <a:r>
              <a:rPr lang="en-US" sz="2971" dirty="0" err="1" smtClean="0"/>
              <a:t>Hadoop</a:t>
            </a:r>
            <a:r>
              <a:rPr lang="en-US" sz="2971" dirty="0" smtClean="0"/>
              <a:t> 101</a:t>
            </a:r>
            <a:endParaRPr lang="en-US" sz="2971" dirty="0"/>
          </a:p>
        </p:txBody>
      </p:sp>
      <p:sp>
        <p:nvSpPr>
          <p:cNvPr id="4" name="Footer Placeholder 2"/>
          <p:cNvSpPr txBox="1">
            <a:spLocks/>
          </p:cNvSpPr>
          <p:nvPr/>
        </p:nvSpPr>
        <p:spPr>
          <a:xfrm>
            <a:off x="3167495" y="65175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793974" rtl="0" eaLnBrk="1" latinLnBrk="0" hangingPunct="1">
              <a:defRPr sz="99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6987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974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0960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7947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4934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81921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78907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5894" algn="l" defTabSz="793974" rtl="0" eaLnBrk="1" latinLnBrk="0" hangingPunct="1">
              <a:defRPr sz="15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Great Ideas….Simple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in 100s of TB</a:t>
            </a:r>
          </a:p>
          <a:p>
            <a:r>
              <a:rPr lang="en-US" dirty="0" smtClean="0"/>
              <a:t>Unstructured</a:t>
            </a:r>
          </a:p>
          <a:p>
            <a:r>
              <a:rPr lang="en-US" dirty="0" smtClean="0"/>
              <a:t>Required fast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59"/>
            <a:ext cx="8001000" cy="6771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3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523163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" y="228600"/>
            <a:ext cx="8918078" cy="629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connect a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57" y="1143000"/>
            <a:ext cx="6248400" cy="554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5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a File to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772400" cy="478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r>
              <a:rPr lang="en-US" dirty="0" err="1" smtClean="0"/>
              <a:t>WinSCP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399"/>
            <a:ext cx="7696200" cy="519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WinSCP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53708"/>
            <a:ext cx="7467600" cy="570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hadoop.apache.org/releases.html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https://hortonworks.com/downloads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www.cloudera.com/downloads.html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www-03.ibm.com/software/products/en/ibm-open-platform-with-apache-hadoop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Etc..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is of minimum 8GB of RAM</a:t>
            </a:r>
          </a:p>
          <a:p>
            <a:r>
              <a:rPr lang="en-US" dirty="0" smtClean="0"/>
              <a:t>Oracle Virtual Box</a:t>
            </a:r>
          </a:p>
          <a:p>
            <a:pPr lvl="1"/>
            <a:r>
              <a:rPr lang="en-US" dirty="0" smtClean="0"/>
              <a:t>Ova image</a:t>
            </a:r>
          </a:p>
          <a:p>
            <a:r>
              <a:rPr lang="en-US" dirty="0" smtClean="0"/>
              <a:t>VM ware</a:t>
            </a:r>
          </a:p>
          <a:p>
            <a:pPr lvl="1"/>
            <a:r>
              <a:rPr lang="en-US" dirty="0" err="1" smtClean="0"/>
              <a:t>Vmdk</a:t>
            </a:r>
            <a:r>
              <a:rPr lang="en-US" dirty="0" smtClean="0"/>
              <a:t>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Stored in 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Desktop Application</a:t>
            </a:r>
          </a:p>
          <a:p>
            <a:r>
              <a:rPr lang="en-US" dirty="0" smtClean="0"/>
              <a:t>Application have no problem in Handling the load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43200"/>
            <a:ext cx="57435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65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Hadoop</a:t>
            </a:r>
            <a:r>
              <a:rPr lang="en-US" dirty="0" smtClean="0"/>
              <a:t> VM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5388"/>
            <a:ext cx="92392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2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</a:t>
            </a:r>
            <a:r>
              <a:rPr lang="en-US" dirty="0" err="1" smtClean="0"/>
              <a:t>Hadoop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07759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7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have Terminology review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6573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7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Cluster is Collection of Racks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305800" cy="506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3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1 Architecture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47800"/>
            <a:ext cx="6858001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819400"/>
            <a:ext cx="792480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0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1 - HDFS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579535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733925"/>
            <a:ext cx="47529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43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File Blocks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85887"/>
            <a:ext cx="8378928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6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Replication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52677"/>
            <a:ext cx="7204364" cy="466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7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Framework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7" y="1752600"/>
            <a:ext cx="849718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4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MapReduce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6364" y="684551"/>
            <a:ext cx="616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dirty="0"/>
              <a:t>1: (Using map() and reduce()):-</a:t>
            </a:r>
          </a:p>
        </p:txBody>
      </p:sp>
      <p:pic>
        <p:nvPicPr>
          <p:cNvPr id="1026" name="Picture 2" descr="http://decor.966v.com/static_images/20160722/e06114889dc0d57ecfc6cfd909c6428f9ebc79d69705b6fad77b554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48553" y="1261572"/>
            <a:ext cx="3178174" cy="19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7" y="350960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5" y="350960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46" y="3509603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85" y="35157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53" y="35157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4" y="3515721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91" y="348922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60" y="348922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1" y="3489223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69" y="34892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34892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78" y="3489221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52" y="3489220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521" y="3489220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1028" idx="0"/>
          </p:cNvCxnSpPr>
          <p:nvPr/>
        </p:nvCxnSpPr>
        <p:spPr>
          <a:xfrm flipV="1">
            <a:off x="725921" y="1413918"/>
            <a:ext cx="2122632" cy="209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0"/>
          </p:cNvCxnSpPr>
          <p:nvPr/>
        </p:nvCxnSpPr>
        <p:spPr>
          <a:xfrm flipV="1">
            <a:off x="1346489" y="1988333"/>
            <a:ext cx="1456478" cy="152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V="1">
            <a:off x="1955630" y="2425168"/>
            <a:ext cx="892923" cy="10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0"/>
          </p:cNvCxnSpPr>
          <p:nvPr/>
        </p:nvCxnSpPr>
        <p:spPr>
          <a:xfrm flipV="1">
            <a:off x="2538269" y="2987594"/>
            <a:ext cx="336785" cy="52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3158837" y="3265749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740727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3455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056909" y="3259631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80364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026727" y="3237964"/>
            <a:ext cx="138546" cy="17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972169" y="2987594"/>
            <a:ext cx="816559" cy="49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053228" y="2596967"/>
            <a:ext cx="1358955" cy="88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040646" y="1988332"/>
            <a:ext cx="1925718" cy="1521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026727" y="1494520"/>
            <a:ext cx="2563092" cy="198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www.freeiconspng.com/uploads/man-icon-png-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71" y="5135805"/>
            <a:ext cx="837768" cy="9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ight Arrow 51"/>
          <p:cNvSpPr/>
          <p:nvPr/>
        </p:nvSpPr>
        <p:spPr>
          <a:xfrm rot="5400000">
            <a:off x="4078620" y="4424307"/>
            <a:ext cx="821868" cy="63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-Right Arrow 56"/>
          <p:cNvSpPr/>
          <p:nvPr/>
        </p:nvSpPr>
        <p:spPr>
          <a:xfrm>
            <a:off x="695372" y="4231986"/>
            <a:ext cx="7930447" cy="819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004645" y="4233842"/>
            <a:ext cx="96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004645" y="6109136"/>
            <a:ext cx="96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Class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is still relational to serve Application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733800"/>
            <a:ext cx="46672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5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6364" y="684551"/>
            <a:ext cx="616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dirty="0"/>
              <a:t>2: (Using Map(), combine() and reduce()):</a:t>
            </a:r>
          </a:p>
        </p:txBody>
      </p:sp>
      <p:pic>
        <p:nvPicPr>
          <p:cNvPr id="1026" name="Picture 2" descr="http://decor.966v.com/static_images/20160722/e06114889dc0d57ecfc6cfd909c6428f9ebc79d69705b6fad77b554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48553" y="1261572"/>
            <a:ext cx="3178174" cy="19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7" y="350960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5" y="350960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46" y="3509603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85" y="35157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53" y="35157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94" y="3515721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91" y="348922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460" y="3489224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1" y="3489223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69" y="34892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3489222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78" y="3489221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52" y="3489220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mage.flaticon.com/icons/png/512/10/105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521" y="3489220"/>
            <a:ext cx="620568" cy="72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1028" idx="0"/>
          </p:cNvCxnSpPr>
          <p:nvPr/>
        </p:nvCxnSpPr>
        <p:spPr>
          <a:xfrm flipV="1">
            <a:off x="725921" y="1413918"/>
            <a:ext cx="2122632" cy="209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0"/>
          </p:cNvCxnSpPr>
          <p:nvPr/>
        </p:nvCxnSpPr>
        <p:spPr>
          <a:xfrm flipV="1">
            <a:off x="1346489" y="1988333"/>
            <a:ext cx="1456478" cy="152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</p:cNvCxnSpPr>
          <p:nvPr/>
        </p:nvCxnSpPr>
        <p:spPr>
          <a:xfrm flipV="1">
            <a:off x="1955630" y="2425168"/>
            <a:ext cx="892923" cy="10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0"/>
          </p:cNvCxnSpPr>
          <p:nvPr/>
        </p:nvCxnSpPr>
        <p:spPr>
          <a:xfrm flipV="1">
            <a:off x="2538269" y="2987594"/>
            <a:ext cx="336785" cy="52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0"/>
          </p:cNvCxnSpPr>
          <p:nvPr/>
        </p:nvCxnSpPr>
        <p:spPr>
          <a:xfrm flipV="1">
            <a:off x="3158837" y="3265749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740727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433455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056909" y="3259631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80364" y="3259630"/>
            <a:ext cx="0" cy="24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026727" y="3237964"/>
            <a:ext cx="138546" cy="17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972169" y="2987594"/>
            <a:ext cx="816559" cy="49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053228" y="2596967"/>
            <a:ext cx="1358955" cy="88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040646" y="1988332"/>
            <a:ext cx="1925718" cy="1521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026727" y="1494520"/>
            <a:ext cx="2563092" cy="198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www.freeiconspng.com/uploads/man-icon-png-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62" y="5875330"/>
            <a:ext cx="837768" cy="9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33" y="4476844"/>
            <a:ext cx="650875" cy="7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54" y="4495923"/>
            <a:ext cx="650875" cy="7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38" y="4507077"/>
            <a:ext cx="650875" cy="7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330" y="12879836"/>
            <a:ext cx="79105" cy="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reepik.com/free-icon/angry-man-in-suit_318-2914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62" y="5517401"/>
            <a:ext cx="658805" cy="7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28" y="4483528"/>
            <a:ext cx="650875" cy="7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https://image.freepik.com/free-icon/angry-man-in-suit_318-2914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77" y="5526995"/>
            <a:ext cx="658805" cy="7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25921" y="4409170"/>
            <a:ext cx="1348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26088" y="4395095"/>
            <a:ext cx="1348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432175" y="4395095"/>
            <a:ext cx="1348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https://image.freepik.com/free-icon/standing-man-holding-a-book_318-627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89" y="4495923"/>
            <a:ext cx="650875" cy="7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6150654" y="4395095"/>
            <a:ext cx="13488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844018" y="4387570"/>
            <a:ext cx="843005" cy="1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050" idx="0"/>
          </p:cNvCxnSpPr>
          <p:nvPr/>
        </p:nvCxnSpPr>
        <p:spPr>
          <a:xfrm>
            <a:off x="1381570" y="4387570"/>
            <a:ext cx="1" cy="8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242774" y="4402984"/>
            <a:ext cx="1" cy="8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095024" y="4405040"/>
            <a:ext cx="1" cy="8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788727" y="4404573"/>
            <a:ext cx="1" cy="8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265520" y="4396240"/>
            <a:ext cx="1" cy="8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50" idx="2"/>
            <a:endCxn id="41" idx="2"/>
          </p:cNvCxnSpPr>
          <p:nvPr/>
        </p:nvCxnSpPr>
        <p:spPr>
          <a:xfrm>
            <a:off x="1381571" y="5234180"/>
            <a:ext cx="1859821" cy="19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7" idx="2"/>
          </p:cNvCxnSpPr>
          <p:nvPr/>
        </p:nvCxnSpPr>
        <p:spPr>
          <a:xfrm flipV="1">
            <a:off x="5080287" y="5240864"/>
            <a:ext cx="3196779" cy="487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545" y="5276792"/>
            <a:ext cx="0" cy="24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452850" y="5313116"/>
            <a:ext cx="0" cy="24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576294" y="6182432"/>
            <a:ext cx="1584545" cy="384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782538" y="6249645"/>
            <a:ext cx="1590554" cy="29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012236" y="6504502"/>
            <a:ext cx="96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ibrarian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993818" y="4086471"/>
            <a:ext cx="96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Workers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101213" y="4840045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208774" y="4843512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anager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822623" y="6167822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upervisor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243848" y="6167821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2 Job in Action- YARN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6958013" cy="46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High Availability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848600" cy="451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6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Replication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543800" cy="490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1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command line Interface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4648200" cy="262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917816"/>
            <a:ext cx="5861396" cy="225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7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Command Line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497816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8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commands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</a:t>
            </a:r>
            <a:r>
              <a:rPr lang="en-US" dirty="0"/>
              <a:t>E:\Projects\GIFS\HDFS_Commands_in_Action.gif</a:t>
            </a:r>
          </a:p>
        </p:txBody>
      </p:sp>
    </p:spTree>
    <p:extLst>
      <p:ext uri="{BB962C8B-B14F-4D97-AF65-F5344CB8AC3E}">
        <p14:creationId xmlns:p14="http://schemas.microsoft.com/office/powerpoint/2010/main" val="41039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Hadoop</a:t>
            </a:r>
            <a:r>
              <a:rPr lang="en-US" dirty="0" smtClean="0"/>
              <a:t> Local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E:\</a:t>
            </a:r>
            <a:r>
              <a:rPr lang="en-US" dirty="0" smtClean="0"/>
              <a:t>Projects\GIFS\Lets_Boot_Local_Hadoop_VM.gif</a:t>
            </a:r>
          </a:p>
          <a:p>
            <a:r>
              <a:rPr lang="en-US" dirty="0" smtClean="0"/>
              <a:t>Lets spend some time looking at </a:t>
            </a:r>
            <a:r>
              <a:rPr lang="en-US" dirty="0" err="1" smtClean="0"/>
              <a:t>Hadoop</a:t>
            </a:r>
            <a:r>
              <a:rPr lang="en-US" dirty="0" smtClean="0"/>
              <a:t> Components at local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in </a:t>
            </a:r>
            <a:r>
              <a:rPr lang="en-US" dirty="0" err="1" smtClean="0"/>
              <a:t>Hadoop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91" y="1143000"/>
            <a:ext cx="4967785" cy="236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9" y="3810000"/>
            <a:ext cx="42957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463" y="3810000"/>
            <a:ext cx="45624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0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smtClean="0"/>
              <a:t>Hive Architecture:-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8785" y="1333314"/>
            <a:ext cx="7897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File format supported by Hive:- txt, Sequence File, RC, ORC, PARQUE, AVRO and custom…</a:t>
            </a:r>
            <a:endParaRPr 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785" y="1897537"/>
            <a:ext cx="7897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Type of Tables in Hive:- Managed and External</a:t>
            </a:r>
            <a:endParaRPr 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2784173"/>
            <a:ext cx="4052455" cy="2317346"/>
          </a:xfrm>
          <a:prstGeom prst="rect">
            <a:avLst/>
          </a:prstGeom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3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Size Increasing Rapidly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Up and invested in larger Computer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52959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73" y="4686299"/>
            <a:ext cx="5343525" cy="178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73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smtClean="0"/>
              <a:t>Hive Objects and Properties:-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8785" y="1333314"/>
            <a:ext cx="7897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File format supported by Hive:- txt, Sequence File, RC, ORC, PARQUE, AVRO and custom…</a:t>
            </a:r>
            <a:endParaRPr 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785" y="1897537"/>
            <a:ext cx="7897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Type of Tables in Hive:- Managed and External</a:t>
            </a:r>
            <a:endParaRPr 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785" y="2461760"/>
            <a:ext cx="78970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Functions and Analytical functions supported in Hive</a:t>
            </a:r>
          </a:p>
          <a:p>
            <a:pPr marL="836630" lvl="1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Rank, </a:t>
            </a:r>
            <a:r>
              <a:rPr lang="en-US" sz="1200" dirty="0" err="1" smtClean="0">
                <a:solidFill>
                  <a:srgbClr val="333333"/>
                </a:solidFill>
                <a:latin typeface="Verdana" panose="020B0604030504040204" pitchFamily="34" charset="0"/>
              </a:rPr>
              <a:t>Dense_Rank</a:t>
            </a:r>
            <a:r>
              <a:rPr lang="en-US" sz="12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, Lag, Lead </a:t>
            </a:r>
            <a:r>
              <a:rPr lang="en-US" sz="1200" dirty="0" err="1" smtClean="0">
                <a:solidFill>
                  <a:srgbClr val="333333"/>
                </a:solidFill>
                <a:latin typeface="Verdana" panose="020B0604030504040204" pitchFamily="34" charset="0"/>
              </a:rPr>
              <a:t>etc</a:t>
            </a:r>
            <a:r>
              <a:rPr lang="en-US" sz="12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…</a:t>
            </a:r>
            <a:endParaRPr lang="en-US" sz="12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5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Oozie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4" y="1219200"/>
            <a:ext cx="9010511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725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Oozie</a:t>
            </a:r>
            <a:r>
              <a:rPr lang="en-US" dirty="0" smtClean="0"/>
              <a:t> Coordinator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784819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755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smtClean="0"/>
              <a:t>Hive Query Execution Flow:-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3" y="930297"/>
            <a:ext cx="8774257" cy="5158613"/>
          </a:xfrm>
          <a:prstGeom prst="rect">
            <a:avLst/>
          </a:prstGeom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1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smtClean="0"/>
              <a:t>NoSQL? </a:t>
            </a:r>
            <a:r>
              <a:rPr lang="en-US" dirty="0"/>
              <a:t>Understanding the </a:t>
            </a:r>
            <a:r>
              <a:rPr lang="en-US" dirty="0" smtClean="0"/>
              <a:t>trade-offs…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4182" y="1010901"/>
            <a:ext cx="37348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</a:t>
            </a:r>
            <a:r>
              <a:rPr lang="en-US" dirty="0" smtClean="0"/>
              <a:t>ACID for RDBMS</a:t>
            </a:r>
            <a:r>
              <a:rPr lang="en-US" dirty="0"/>
              <a:t> </a:t>
            </a:r>
          </a:p>
          <a:p>
            <a:r>
              <a:rPr lang="en-US" dirty="0"/>
              <a:t>• </a:t>
            </a:r>
            <a:r>
              <a:rPr lang="en-US" dirty="0" smtClean="0"/>
              <a:t>CAP theorem for Distributed System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smtClean="0"/>
              <a:t>BASE for NoSQL</a:t>
            </a:r>
          </a:p>
          <a:p>
            <a:pPr marL="83663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Consistency</a:t>
            </a:r>
          </a:p>
          <a:p>
            <a:pPr marL="83663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Availability</a:t>
            </a:r>
          </a:p>
          <a:p>
            <a:pPr marL="83663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Partition Tolerance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182" y="3273555"/>
            <a:ext cx="296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HBase</a:t>
            </a:r>
            <a:r>
              <a:rPr lang="en-US" dirty="0"/>
              <a:t> is a CP-type 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4073827"/>
            <a:ext cx="7932557" cy="1561690"/>
          </a:xfrm>
          <a:prstGeom prst="rect">
            <a:avLst/>
          </a:prstGeom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! Overview</a:t>
            </a:r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990600"/>
            <a:ext cx="755403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 err="1" smtClean="0">
                <a:latin typeface="Arial" charset="0"/>
                <a:ea typeface="宋体" charset="0"/>
              </a:rPr>
              <a:t>HBase</a:t>
            </a:r>
            <a:r>
              <a:rPr lang="en-US" sz="1900" b="1" dirty="0" smtClean="0">
                <a:latin typeface="Arial" charset="0"/>
                <a:ea typeface="宋体" charset="0"/>
              </a:rPr>
              <a:t> is a distributed column-oriented data store built on top of HDFS</a:t>
            </a:r>
            <a:endParaRPr lang="en-US" sz="1900" dirty="0" smtClean="0">
              <a:latin typeface="Arial" charset="0"/>
              <a:ea typeface="宋体" charset="0"/>
            </a:endParaRPr>
          </a:p>
          <a:p>
            <a:r>
              <a:rPr lang="en-US" altLang="zh-CN" sz="1900" b="1" dirty="0" err="1" smtClean="0"/>
              <a:t>HBase</a:t>
            </a:r>
            <a:r>
              <a:rPr lang="en-US" altLang="zh-CN" sz="1900" b="1" dirty="0" smtClean="0"/>
              <a:t> is an Apache open source project whose goal is to provide storage for the </a:t>
            </a:r>
            <a:r>
              <a:rPr lang="en-US" altLang="zh-CN" sz="1900" b="1" dirty="0" err="1" smtClean="0"/>
              <a:t>Hadoop</a:t>
            </a:r>
            <a:r>
              <a:rPr lang="en-US" altLang="zh-CN" sz="1900" b="1" dirty="0" smtClean="0"/>
              <a:t> Distributed Computing </a:t>
            </a:r>
            <a:endParaRPr lang="en-US" altLang="zh-CN" sz="1900" dirty="0" smtClean="0"/>
          </a:p>
          <a:p>
            <a:r>
              <a:rPr lang="en-US" altLang="zh-CN" sz="1900" b="1" dirty="0" smtClean="0"/>
              <a:t>Data is logically organized into tables, rows and columns</a:t>
            </a:r>
            <a:endParaRPr lang="en-US" sz="19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1" y="2971800"/>
            <a:ext cx="52959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12" name="TextBox 11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Data Model</a:t>
            </a:r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112" y="1143000"/>
            <a:ext cx="7596364" cy="41464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err="1" smtClean="0">
                <a:latin typeface="Arial" charset="0"/>
                <a:ea typeface="宋体" charset="0"/>
              </a:rPr>
              <a:t>HBase</a:t>
            </a:r>
            <a:r>
              <a:rPr lang="en-US" altLang="zh-TW" sz="2000" b="1" dirty="0" smtClean="0">
                <a:latin typeface="Arial" charset="0"/>
                <a:ea typeface="宋体" charset="0"/>
              </a:rPr>
              <a:t> is based on Google’s </a:t>
            </a:r>
            <a:r>
              <a:rPr lang="en-US" altLang="zh-TW" sz="2000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sz="2000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sz="2000" b="1" dirty="0" smtClean="0">
                <a:latin typeface="Arial" charset="0"/>
                <a:ea typeface="宋体" charset="0"/>
              </a:rPr>
              <a:t>Key-Value pairs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27" y="1524000"/>
            <a:ext cx="6945875" cy="1924936"/>
          </a:xfrm>
          <a:prstGeom prst="rect">
            <a:avLst/>
          </a:prstGeom>
        </p:spPr>
      </p:pic>
      <p:pic>
        <p:nvPicPr>
          <p:cNvPr id="11" name="Picture 10" descr="Screen shot 2013-02-14 at 11.20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8" y="3448936"/>
            <a:ext cx="7789056" cy="33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: Keys and Column Families</a:t>
            </a:r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4" name="Picture 3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0" y="2008454"/>
            <a:ext cx="5821680" cy="26136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17855" y="1289897"/>
            <a:ext cx="4762842" cy="1224557"/>
            <a:chOff x="3437911" y="1814055"/>
            <a:chExt cx="4762842" cy="1224557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850918" y="1610479"/>
            <a:ext cx="2210816" cy="1030188"/>
            <a:chOff x="369977" y="2377756"/>
            <a:chExt cx="2210816" cy="103018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33493" y="3930160"/>
            <a:ext cx="5580937" cy="1383908"/>
            <a:chOff x="2161779" y="4561202"/>
            <a:chExt cx="5580937" cy="1383908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-27296" y="1979811"/>
            <a:ext cx="3639309" cy="45726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sz="1500" dirty="0" smtClean="0"/>
              <a:t>Byte array</a:t>
            </a:r>
          </a:p>
          <a:p>
            <a:pPr lvl="1"/>
            <a:r>
              <a:rPr lang="en-US" sz="1500" dirty="0" smtClean="0"/>
              <a:t>Serves as the primary key for the table</a:t>
            </a:r>
          </a:p>
          <a:p>
            <a:pPr lvl="1"/>
            <a:r>
              <a:rPr lang="en-US" sz="1500" dirty="0" smtClean="0"/>
              <a:t>Indexed far fast lookup</a:t>
            </a:r>
          </a:p>
          <a:p>
            <a:r>
              <a:rPr lang="en-US" sz="1500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sz="1500" dirty="0" smtClean="0"/>
              <a:t>Has a name (string)</a:t>
            </a:r>
          </a:p>
          <a:p>
            <a:pPr lvl="1"/>
            <a:r>
              <a:rPr lang="en-US" sz="1500" dirty="0" smtClean="0"/>
              <a:t>Contains one or more related columns</a:t>
            </a:r>
          </a:p>
          <a:p>
            <a:r>
              <a:rPr lang="en-US" sz="1500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sz="1500" dirty="0" smtClean="0"/>
              <a:t>Belongs to one column family</a:t>
            </a:r>
          </a:p>
          <a:p>
            <a:pPr lvl="1"/>
            <a:r>
              <a:rPr lang="en-US" sz="1500" dirty="0" smtClean="0"/>
              <a:t>Included inside the row</a:t>
            </a:r>
          </a:p>
          <a:p>
            <a:pPr lvl="2"/>
            <a:r>
              <a:rPr lang="en-US" sz="1500" b="1" i="1" dirty="0" err="1" smtClean="0"/>
              <a:t>familyName:columnName</a:t>
            </a:r>
            <a:endParaRPr lang="en-US" sz="1500" b="1" i="1" dirty="0" smtClean="0"/>
          </a:p>
          <a:p>
            <a:r>
              <a:rPr lang="en-US" sz="1300" b="1" dirty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1300" dirty="0"/>
              <a:t>Unique within each key</a:t>
            </a:r>
          </a:p>
          <a:p>
            <a:pPr lvl="1"/>
            <a:r>
              <a:rPr lang="en-US" sz="1300" dirty="0"/>
              <a:t>By default</a:t>
            </a:r>
            <a:r>
              <a:rPr lang="en-US" sz="1300" dirty="0">
                <a:sym typeface="Wingdings"/>
              </a:rPr>
              <a:t> System’s timestamp</a:t>
            </a:r>
          </a:p>
          <a:p>
            <a:pPr lvl="1"/>
            <a:r>
              <a:rPr lang="en-US" sz="1300" dirty="0">
                <a:sym typeface="Wingdings"/>
              </a:rPr>
              <a:t>Data type is Long</a:t>
            </a:r>
            <a:endParaRPr lang="en-US" sz="1300" dirty="0"/>
          </a:p>
          <a:p>
            <a:r>
              <a:rPr lang="en-US" sz="1300" b="1" dirty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1300" dirty="0"/>
              <a:t>Byte array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1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altLang="zh-CN" dirty="0"/>
              <a:t>Three Major Components</a:t>
            </a:r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4199" y="914401"/>
            <a:ext cx="3672682" cy="1981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/>
              <a:t>The </a:t>
            </a:r>
            <a:r>
              <a:rPr lang="en-US" altLang="zh-CN" sz="2000" dirty="0" err="1" smtClean="0"/>
              <a:t>HBaseMaster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One master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 err="1" smtClean="0"/>
              <a:t>HRegionServer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Many region servers</a:t>
            </a:r>
          </a:p>
          <a:p>
            <a:r>
              <a:rPr lang="en-US" altLang="zh-CN" sz="2000" dirty="0" smtClean="0"/>
              <a:t>The </a:t>
            </a:r>
            <a:r>
              <a:rPr lang="en-US" altLang="zh-CN" sz="2000" dirty="0" err="1" smtClean="0"/>
              <a:t>HBase</a:t>
            </a:r>
            <a:r>
              <a:rPr lang="en-US" altLang="zh-CN" sz="2000" dirty="0" smtClean="0"/>
              <a:t> client</a:t>
            </a:r>
            <a:endParaRPr lang="en-US" altLang="zh-CN" sz="2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631869"/>
              </p:ext>
            </p:extLst>
          </p:nvPr>
        </p:nvGraphicFramePr>
        <p:xfrm>
          <a:off x="4053506" y="-5686"/>
          <a:ext cx="4611687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506" y="-5686"/>
                        <a:ext cx="4611687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57226" y="2881633"/>
            <a:ext cx="7688250" cy="347472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sz="2000" dirty="0" smtClean="0"/>
              <a:t>A subset of a table’s rows, like horizontal range partitioning</a:t>
            </a:r>
          </a:p>
          <a:p>
            <a:pPr lvl="1"/>
            <a:r>
              <a:rPr lang="en-US" sz="2000" dirty="0" smtClean="0"/>
              <a:t>Automatically done</a:t>
            </a:r>
          </a:p>
          <a:p>
            <a:r>
              <a:rPr lang="en-US" sz="2000" b="1" dirty="0" err="1" smtClean="0">
                <a:solidFill>
                  <a:srgbClr val="800000"/>
                </a:solidFill>
              </a:rPr>
              <a:t>RegionServer</a:t>
            </a:r>
            <a:r>
              <a:rPr lang="en-US" sz="2000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sz="2000" dirty="0" smtClean="0"/>
              <a:t>Manages data regions</a:t>
            </a:r>
          </a:p>
          <a:p>
            <a:pPr lvl="1"/>
            <a:r>
              <a:rPr lang="en-US" sz="2000" dirty="0" smtClean="0"/>
              <a:t>Serves data for reads and writes (</a:t>
            </a:r>
            <a:r>
              <a:rPr lang="en-US" sz="2000" b="1" i="1" dirty="0" smtClean="0">
                <a:solidFill>
                  <a:srgbClr val="0000FF"/>
                </a:solidFill>
              </a:rPr>
              <a:t>using a log</a:t>
            </a:r>
            <a:r>
              <a:rPr lang="en-US" sz="2000" dirty="0" smtClean="0"/>
              <a:t>)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sz="2000" dirty="0" smtClean="0"/>
              <a:t>Responsible for coordinating the slaves</a:t>
            </a:r>
          </a:p>
          <a:p>
            <a:pPr lvl="1"/>
            <a:r>
              <a:rPr lang="en-US" sz="2000" dirty="0" smtClean="0"/>
              <a:t>Assigns regions, detects failures</a:t>
            </a:r>
          </a:p>
          <a:p>
            <a:pPr lvl="1"/>
            <a:r>
              <a:rPr lang="en-US" sz="2000" dirty="0" smtClean="0"/>
              <a:t>Admin functions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21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250"/>
            <a:ext cx="8229600" cy="680269"/>
          </a:xfrm>
        </p:spPr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Big Picture</a:t>
            </a:r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6553202" y="635635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30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746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119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492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8651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238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5611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49842" algn="l" defTabSz="987461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43E6FD-AB27-4108-A2FC-346BB5F75E3F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4" name="Picture 3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371600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Size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surpass the limit of your server.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39" y="2819400"/>
            <a:ext cx="28765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564" y="4170813"/>
            <a:ext cx="27051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5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 from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5200650" cy="400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9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information, you listen!!!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 want information from Internet and RDBMS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HADOOP may be the Answer!!!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Foundation </a:t>
            </a:r>
          </a:p>
          <a:p>
            <a:r>
              <a:rPr lang="en-US" dirty="0" smtClean="0"/>
              <a:t>Evolved in Yahoo</a:t>
            </a:r>
          </a:p>
          <a:p>
            <a:r>
              <a:rPr lang="en-US" dirty="0" smtClean="0"/>
              <a:t>Written in Java</a:t>
            </a:r>
          </a:p>
          <a:p>
            <a:r>
              <a:rPr lang="en-US" dirty="0" smtClean="0"/>
              <a:t>Base is Map Reduce Algorithm</a:t>
            </a:r>
          </a:p>
          <a:p>
            <a:r>
              <a:rPr lang="en-US" dirty="0" smtClean="0"/>
              <a:t>Design to handled massive data in the form of structure, unstructured or semi structure(XML, JSON, …).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do it great but a replacement!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8" y="1524000"/>
            <a:ext cx="7239001" cy="231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4267200"/>
            <a:ext cx="29432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78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647</Words>
  <Application>Microsoft Office PowerPoint</Application>
  <PresentationFormat>On-screen Show (4:3)</PresentationFormat>
  <Paragraphs>161</Paragraphs>
  <Slides>49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Visio</vt:lpstr>
      <vt:lpstr>Hadoop 101</vt:lpstr>
      <vt:lpstr>Data Stored in Relational Database</vt:lpstr>
      <vt:lpstr>Server Class Application</vt:lpstr>
      <vt:lpstr>Data Size Increasing Rapidly</vt:lpstr>
      <vt:lpstr>Big Size Data</vt:lpstr>
      <vt:lpstr>Data source from Internet</vt:lpstr>
      <vt:lpstr>We need information, you listen!!!</vt:lpstr>
      <vt:lpstr>Hadoop</vt:lpstr>
      <vt:lpstr>Hadoop do it great but a replacement!</vt:lpstr>
      <vt:lpstr>What is BIG DATA</vt:lpstr>
      <vt:lpstr>PowerPoint Presentation</vt:lpstr>
      <vt:lpstr>Hadoop Cluster</vt:lpstr>
      <vt:lpstr>PowerPoint Presentation</vt:lpstr>
      <vt:lpstr>How to connect a Hadoop Cluster</vt:lpstr>
      <vt:lpstr>Transfer a File to Hadoop Cluster</vt:lpstr>
      <vt:lpstr>Login WinSCP</vt:lpstr>
      <vt:lpstr>WinSCP View</vt:lpstr>
      <vt:lpstr>Download Hadoop</vt:lpstr>
      <vt:lpstr>Setup Hadoop</vt:lpstr>
      <vt:lpstr>Run Hadoop VM</vt:lpstr>
      <vt:lpstr>PART 2: Hadoop Architecture</vt:lpstr>
      <vt:lpstr>Lets have Terminology review</vt:lpstr>
      <vt:lpstr>Hadoop Cluster is Collection of Racks</vt:lpstr>
      <vt:lpstr>Hadoop 1 Architecture</vt:lpstr>
      <vt:lpstr>Components 1 - HDFS</vt:lpstr>
      <vt:lpstr>HDFS File Blocks</vt:lpstr>
      <vt:lpstr>HDFS Replication</vt:lpstr>
      <vt:lpstr>Map Reduce Framework</vt:lpstr>
      <vt:lpstr>A MapReduce view</vt:lpstr>
      <vt:lpstr>What is MapReduce?</vt:lpstr>
      <vt:lpstr>Hadoop 2 Job in Action- YARN</vt:lpstr>
      <vt:lpstr>Hadoop High Availability</vt:lpstr>
      <vt:lpstr>HDFS Replication</vt:lpstr>
      <vt:lpstr>HDFS command line Interface</vt:lpstr>
      <vt:lpstr>HDFS Command Line</vt:lpstr>
      <vt:lpstr>HDFS commands in Action</vt:lpstr>
      <vt:lpstr>Run Hadoop Local VM</vt:lpstr>
      <vt:lpstr>Components in Hadoop</vt:lpstr>
      <vt:lpstr>Hive Architecture:-</vt:lpstr>
      <vt:lpstr>Hive Objects and Properties:-</vt:lpstr>
      <vt:lpstr>Oozie</vt:lpstr>
      <vt:lpstr>Oozie Coordinator</vt:lpstr>
      <vt:lpstr>Hive Query Execution Flow:-</vt:lpstr>
      <vt:lpstr>NoSQL? Understanding the trade-offs…</vt:lpstr>
      <vt:lpstr>HBase! Overview</vt:lpstr>
      <vt:lpstr>HBase Data Model</vt:lpstr>
      <vt:lpstr>HBase: Keys and Column Families</vt:lpstr>
      <vt:lpstr>Three Major Components</vt:lpstr>
      <vt:lpstr>Hbase Big Picture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Hadoop</dc:title>
  <dc:creator>Mukesh Kumar (CDRN)</dc:creator>
  <cp:lastModifiedBy>Mukesh Kumar (CDRN)</cp:lastModifiedBy>
  <cp:revision>108</cp:revision>
  <dcterms:created xsi:type="dcterms:W3CDTF">2006-08-16T00:00:00Z</dcterms:created>
  <dcterms:modified xsi:type="dcterms:W3CDTF">2017-05-04T06:09:34Z</dcterms:modified>
</cp:coreProperties>
</file>